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69" r:id="rId5"/>
    <p:sldId id="258" r:id="rId6"/>
    <p:sldId id="267" r:id="rId7"/>
    <p:sldId id="259" r:id="rId8"/>
    <p:sldId id="265" r:id="rId9"/>
    <p:sldId id="273" r:id="rId10"/>
    <p:sldId id="264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0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4F3221-EEB0-9A49-B2AF-B41844B7E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C01F8-BF3E-8C45-9B6D-B6F222D8F5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1180-66D3-F04B-95D1-91EF4CCDDCB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F5F19-087B-8E40-A6C8-1BED2A96F8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06FC0-A156-014A-A0A1-A7CFD9F180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0340-CDDA-AE43-A07B-74E623C2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9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BB16-D963-AD42-BC3D-CAEDF9AE280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E50F1-4E7D-8748-A6C7-B2EFAAEB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Need to maintain passing grades to stay eligible for athletics and activities, and as a senior to keep your Responsibility Pass.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GPA criteria for taking college-level classes either College in the Schools (CIS) or Postsecondary Education Option (PSEO)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scholarships have minimum GPA requirement to apply for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colleges will offer students scholarships based on academics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Colleges don’t just look at GPA but its one major piece they consider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Rigor of classes; entrance exam scores (ACT, SAT, ACCUPLACER); extracurriculars, volunteering, etc.; and admissions essays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212E-7F39-9743-9C5D-2EF1DC69C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09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2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33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7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5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0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7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8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3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7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871" y="2091706"/>
            <a:ext cx="8211858" cy="1326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Gearing up for 9</a:t>
            </a:r>
            <a:r>
              <a:rPr lang="en-US" baseline="300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 Grade!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7733" y="3789857"/>
            <a:ext cx="6923398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Farewell Middle School…Hello High School!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93EFA-F57F-FED2-245F-E46910F9FE9A}"/>
              </a:ext>
            </a:extLst>
          </p:cNvPr>
          <p:cNvSpPr txBox="1"/>
          <p:nvPr/>
        </p:nvSpPr>
        <p:spPr>
          <a:xfrm>
            <a:off x="8720667" y="7586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1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297" y="318910"/>
            <a:ext cx="4896178" cy="8739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Special Notes about HS</a:t>
            </a:r>
            <a:endParaRPr lang="en-US" sz="3600" dirty="0">
              <a:solidFill>
                <a:schemeClr val="accent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0" y="968891"/>
            <a:ext cx="9883775" cy="57180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Cannot repeat a class for additional credit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With exception of band and choir which can be taken every year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FFA members must take </a:t>
            </a:r>
            <a:r>
              <a:rPr lang="en-US" sz="2600" u="sng" dirty="0">
                <a:solidFill>
                  <a:schemeClr val="tx1"/>
                </a:solidFill>
              </a:rPr>
              <a:t>at least 1 Agriculture class </a:t>
            </a:r>
            <a:r>
              <a:rPr lang="en-US" sz="2600" dirty="0">
                <a:solidFill>
                  <a:schemeClr val="tx1"/>
                </a:solidFill>
              </a:rPr>
              <a:t>during the year to participate in competitions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If Band &amp;/or Choir all 4 years and want to fit in 2 years of Foreign Language, take Intro to Stats in 10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grade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Teacher recommendation for Math course placement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 MTSS Algebra = 9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grade math support class 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Most 4-year colleges require or highly recommend: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 2 years of World Language (i.e. Spanish, ASL,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 4 years of Math</a:t>
            </a:r>
          </a:p>
        </p:txBody>
      </p:sp>
    </p:spTree>
    <p:extLst>
      <p:ext uri="{BB962C8B-B14F-4D97-AF65-F5344CB8AC3E}">
        <p14:creationId xmlns:p14="http://schemas.microsoft.com/office/powerpoint/2010/main" val="120401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447" y="318910"/>
            <a:ext cx="6073028" cy="8739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Looking Beyond High School</a:t>
            </a:r>
            <a:endParaRPr lang="en-US" sz="3600" dirty="0">
              <a:solidFill>
                <a:schemeClr val="accent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599"/>
            <a:ext cx="10417629" cy="521207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Get involved!!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 Extracurriculars (student organizations, clubs, athletics)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 Community involvement/Volunteering/Summer Enrichment Camps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Take classes to help prep for post-high school plans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</a:rPr>
              <a:t> Minnesota Career Information System (MCIS)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400" dirty="0" err="1">
                <a:solidFill>
                  <a:schemeClr val="tx1"/>
                </a:solidFill>
              </a:rPr>
              <a:t>www.mncis.intocareers.org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Username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janedoe@isd1.org</a:t>
            </a:r>
            <a:r>
              <a:rPr lang="en-US" sz="2200" dirty="0">
                <a:solidFill>
                  <a:schemeClr val="tx1"/>
                </a:solidFill>
              </a:rPr>
              <a:t>		</a:t>
            </a:r>
            <a:r>
              <a:rPr lang="en-US" sz="2200" i="1" dirty="0">
                <a:solidFill>
                  <a:schemeClr val="tx1"/>
                </a:solidFill>
              </a:rPr>
              <a:t>(student’s school email)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Password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Aitkin1234</a:t>
            </a:r>
            <a:r>
              <a:rPr lang="en-US" sz="2200" dirty="0">
                <a:solidFill>
                  <a:schemeClr val="tx1"/>
                </a:solidFill>
              </a:rPr>
              <a:t>			     </a:t>
            </a:r>
            <a:r>
              <a:rPr lang="en-US" sz="2200" i="1" dirty="0">
                <a:solidFill>
                  <a:schemeClr val="tx1"/>
                </a:solidFill>
              </a:rPr>
              <a:t>(capital A in Aitkin, 4-digit lunch number)</a:t>
            </a:r>
          </a:p>
        </p:txBody>
      </p:sp>
    </p:spTree>
    <p:extLst>
      <p:ext uri="{BB962C8B-B14F-4D97-AF65-F5344CB8AC3E}">
        <p14:creationId xmlns:p14="http://schemas.microsoft.com/office/powerpoint/2010/main" val="8490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7" y="631548"/>
            <a:ext cx="4354287" cy="116154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46" y="1986454"/>
            <a:ext cx="9758105" cy="217188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Please contact me with any questions or concerns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I am available to meet individually with students and parents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 Thank you for attending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62E3DB-4A98-CA4C-A017-545BC8A44A05}"/>
              </a:ext>
            </a:extLst>
          </p:cNvPr>
          <p:cNvSpPr txBox="1">
            <a:spLocks/>
          </p:cNvSpPr>
          <p:nvPr/>
        </p:nvSpPr>
        <p:spPr>
          <a:xfrm>
            <a:off x="3799113" y="4285748"/>
            <a:ext cx="4593773" cy="206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Croatt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Counselor, grades 7-9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scroatt@isd1.org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218-927-7124</a:t>
            </a:r>
          </a:p>
          <a:p>
            <a:pPr marL="0" indent="0">
              <a:lnSpc>
                <a:spcPct val="170000"/>
              </a:lnSpc>
              <a:buFont typeface="Wingdings 3" charset="2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79" y="480594"/>
            <a:ext cx="4922521" cy="73860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Course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08" y="2073729"/>
            <a:ext cx="9426191" cy="434396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solidFill>
                  <a:schemeClr val="tx1"/>
                </a:solidFill>
              </a:rPr>
              <a:t> February 16</a:t>
            </a:r>
            <a:r>
              <a:rPr lang="en-US" sz="2600" i="1" baseline="30000" dirty="0">
                <a:solidFill>
                  <a:schemeClr val="tx1"/>
                </a:solidFill>
              </a:rPr>
              <a:t>th</a:t>
            </a:r>
            <a:r>
              <a:rPr lang="en-US" sz="2600" i="1" dirty="0">
                <a:solidFill>
                  <a:schemeClr val="tx1"/>
                </a:solidFill>
              </a:rPr>
              <a:t> info presented to 8</a:t>
            </a:r>
            <a:r>
              <a:rPr lang="en-US" sz="2600" i="1" baseline="30000" dirty="0">
                <a:solidFill>
                  <a:schemeClr val="tx1"/>
                </a:solidFill>
              </a:rPr>
              <a:t>th</a:t>
            </a:r>
            <a:r>
              <a:rPr lang="en-US" sz="2600" i="1" dirty="0">
                <a:solidFill>
                  <a:schemeClr val="tx1"/>
                </a:solidFill>
              </a:rPr>
              <a:t> graders</a:t>
            </a:r>
          </a:p>
          <a:p>
            <a:pPr lvl="1">
              <a:lnSpc>
                <a:spcPct val="200000"/>
              </a:lnSpc>
            </a:pPr>
            <a:r>
              <a:rPr lang="en-US" sz="2400" i="1" dirty="0">
                <a:solidFill>
                  <a:schemeClr val="tx1"/>
                </a:solidFill>
              </a:rPr>
              <a:t> Registration forms were returned by February 23</a:t>
            </a:r>
            <a:r>
              <a:rPr lang="en-US" sz="2400" i="1" baseline="30000" dirty="0">
                <a:solidFill>
                  <a:schemeClr val="tx1"/>
                </a:solidFill>
              </a:rPr>
              <a:t>rd </a:t>
            </a:r>
          </a:p>
          <a:p>
            <a:pPr lvl="1">
              <a:lnSpc>
                <a:spcPct val="200000"/>
              </a:lnSpc>
            </a:pPr>
            <a:r>
              <a:rPr lang="en-US" sz="2400" i="1" dirty="0">
                <a:solidFill>
                  <a:schemeClr val="tx1"/>
                </a:solidFill>
              </a:rPr>
              <a:t> For Freshman year students fill their schedule with either: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i="1" dirty="0">
                <a:solidFill>
                  <a:schemeClr val="tx1"/>
                </a:solidFill>
              </a:rPr>
              <a:t>			2 semester-long courses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						</a:t>
            </a:r>
            <a:r>
              <a:rPr lang="en-US" sz="2600" i="1" u="sng" dirty="0">
                <a:solidFill>
                  <a:schemeClr val="tx1"/>
                </a:solidFill>
              </a:rPr>
              <a:t>OR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i="1" dirty="0">
                <a:solidFill>
                  <a:schemeClr val="tx1"/>
                </a:solidFill>
              </a:rPr>
              <a:t>			1 year-long course</a:t>
            </a:r>
          </a:p>
        </p:txBody>
      </p:sp>
    </p:spTree>
    <p:extLst>
      <p:ext uri="{BB962C8B-B14F-4D97-AF65-F5344CB8AC3E}">
        <p14:creationId xmlns:p14="http://schemas.microsoft.com/office/powerpoint/2010/main" val="169346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79" y="480594"/>
            <a:ext cx="4922521" cy="73860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Registration Handbook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D8DA55-9A7C-5E67-2672-F7D02A3C633B}"/>
              </a:ext>
            </a:extLst>
          </p:cNvPr>
          <p:cNvSpPr txBox="1">
            <a:spLocks/>
          </p:cNvSpPr>
          <p:nvPr/>
        </p:nvSpPr>
        <p:spPr>
          <a:xfrm>
            <a:off x="1392382" y="1776845"/>
            <a:ext cx="10113817" cy="4640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 3" charset="2"/>
              <a:buNone/>
            </a:pPr>
            <a:r>
              <a:rPr lang="en-US" sz="2600" dirty="0">
                <a:solidFill>
                  <a:schemeClr val="tx1"/>
                </a:solidFill>
              </a:rPr>
              <a:t>Find the full AHS Registration Handbook on the school website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Font typeface="Wingdings 3" charset="2"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(directions)</a:t>
            </a:r>
          </a:p>
          <a:p>
            <a:pPr marL="457200" lvl="1" indent="0" algn="ctr">
              <a:lnSpc>
                <a:spcPct val="200000"/>
              </a:lnSpc>
              <a:buFont typeface="Wingdings 3" charset="2"/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isd1.org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High School tab    Counseling Office</a:t>
            </a:r>
          </a:p>
          <a:p>
            <a:pPr marL="457200" lvl="1" indent="0" algn="ctr">
              <a:lnSpc>
                <a:spcPct val="200000"/>
              </a:lnSpc>
              <a:buFont typeface="Wingdings 3" charset="2"/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Registration 2024-2025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(under Quick Links)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45B79-B42E-BAD6-699D-A66F7A3BA4EA}"/>
              </a:ext>
            </a:extLst>
          </p:cNvPr>
          <p:cNvSpPr txBox="1"/>
          <p:nvPr/>
        </p:nvSpPr>
        <p:spPr>
          <a:xfrm>
            <a:off x="1055470" y="5586051"/>
            <a:ext cx="1092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* </a:t>
            </a:r>
            <a:r>
              <a:rPr lang="en-US" sz="2400" dirty="0"/>
              <a:t>All of this information </a:t>
            </a:r>
            <a:r>
              <a:rPr lang="en-US" sz="2400" i="1" u="sng" dirty="0"/>
              <a:t>plus more</a:t>
            </a:r>
            <a:r>
              <a:rPr lang="en-US" sz="2400" i="1" dirty="0"/>
              <a:t> </a:t>
            </a:r>
            <a:r>
              <a:rPr lang="en-US" sz="2400" dirty="0"/>
              <a:t>is found in the </a:t>
            </a:r>
            <a:r>
              <a:rPr lang="en-US" sz="2400" b="1" i="1" dirty="0"/>
              <a:t>Registration Handbook 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1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317" y="480594"/>
            <a:ext cx="5341883" cy="7386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Class &amp; Grading D</a:t>
            </a:r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ifference</a:t>
            </a:r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s</a:t>
            </a:r>
            <a:endParaRPr lang="en-US" sz="3600" dirty="0">
              <a:solidFill>
                <a:schemeClr val="accent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80" y="1203434"/>
            <a:ext cx="9443719" cy="52142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ALL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u="sng" dirty="0">
                <a:solidFill>
                  <a:schemeClr val="tx1"/>
                </a:solidFill>
              </a:rPr>
              <a:t>Semester</a:t>
            </a:r>
            <a:r>
              <a:rPr lang="en-US" sz="2800" dirty="0">
                <a:solidFill>
                  <a:schemeClr val="tx1"/>
                </a:solidFill>
              </a:rPr>
              <a:t> classes &amp; grades!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Mixed grades in elective classes and </a:t>
            </a:r>
            <a:r>
              <a:rPr lang="en-US" sz="2800" dirty="0" err="1">
                <a:solidFill>
                  <a:schemeClr val="tx1"/>
                </a:solidFill>
              </a:rPr>
              <a:t>Phy</a:t>
            </a:r>
            <a:r>
              <a:rPr lang="en-US" sz="2800" dirty="0">
                <a:solidFill>
                  <a:schemeClr val="tx1"/>
                </a:solidFill>
              </a:rPr>
              <a:t> Ed 9/10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Some electives only open to certain grades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Not all electives offered every year</a:t>
            </a:r>
          </a:p>
          <a:p>
            <a:pPr>
              <a:lnSpc>
                <a:spcPct val="200000"/>
              </a:lnSpc>
            </a:pP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More elective choices in each department</a:t>
            </a:r>
          </a:p>
        </p:txBody>
      </p:sp>
    </p:spTree>
    <p:extLst>
      <p:ext uri="{BB962C8B-B14F-4D97-AF65-F5344CB8AC3E}">
        <p14:creationId xmlns:p14="http://schemas.microsoft.com/office/powerpoint/2010/main" val="353685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930" y="246993"/>
            <a:ext cx="6138611" cy="74911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Graduation Credit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539" y="1413092"/>
            <a:ext cx="3255848" cy="714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accent1"/>
                </a:solidFill>
              </a:rPr>
              <a:t>* </a:t>
            </a:r>
            <a:r>
              <a:rPr lang="en-US" sz="2400" dirty="0"/>
              <a:t>Semester = 1 credit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492" y="3491801"/>
            <a:ext cx="401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* </a:t>
            </a:r>
            <a:r>
              <a:rPr lang="en-US" sz="2400" dirty="0"/>
              <a:t>Homeroom does </a:t>
            </a:r>
            <a:r>
              <a:rPr lang="en-US" sz="2400" i="1" u="sng" dirty="0"/>
              <a:t>NOT</a:t>
            </a:r>
            <a:r>
              <a:rPr lang="en-US" sz="2400" dirty="0"/>
              <a:t>   </a:t>
            </a:r>
            <a:br>
              <a:rPr lang="en-US" sz="2400" dirty="0"/>
            </a:br>
            <a:r>
              <a:rPr lang="en-US" sz="2400" dirty="0"/>
              <a:t>        count for credit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160" y="2363983"/>
            <a:ext cx="389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* </a:t>
            </a:r>
            <a:r>
              <a:rPr lang="en-US" sz="2400" i="1" dirty="0"/>
              <a:t>typically earn 12 credits </a:t>
            </a:r>
            <a:br>
              <a:rPr lang="en-US" sz="2400" i="1" dirty="0"/>
            </a:br>
            <a:r>
              <a:rPr lang="en-US" sz="2400" i="1" dirty="0"/>
              <a:t>   per year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60" y="5022881"/>
            <a:ext cx="1685440" cy="1554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ADF62-E6D2-7964-7AC0-AAF4D7941B97}"/>
              </a:ext>
            </a:extLst>
          </p:cNvPr>
          <p:cNvSpPr txBox="1">
            <a:spLocks/>
          </p:cNvSpPr>
          <p:nvPr/>
        </p:nvSpPr>
        <p:spPr>
          <a:xfrm>
            <a:off x="6455525" y="889509"/>
            <a:ext cx="4921834" cy="5655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701229151">
                  <a:custGeom>
                    <a:avLst/>
                    <a:gdLst>
                      <a:gd name="connsiteX0" fmla="*/ 0 w 4921834"/>
                      <a:gd name="connsiteY0" fmla="*/ 0 h 5655631"/>
                      <a:gd name="connsiteX1" fmla="*/ 566011 w 4921834"/>
                      <a:gd name="connsiteY1" fmla="*/ 0 h 5655631"/>
                      <a:gd name="connsiteX2" fmla="*/ 1181240 w 4921834"/>
                      <a:gd name="connsiteY2" fmla="*/ 0 h 5655631"/>
                      <a:gd name="connsiteX3" fmla="*/ 1698033 w 4921834"/>
                      <a:gd name="connsiteY3" fmla="*/ 0 h 5655631"/>
                      <a:gd name="connsiteX4" fmla="*/ 2362480 w 4921834"/>
                      <a:gd name="connsiteY4" fmla="*/ 0 h 5655631"/>
                      <a:gd name="connsiteX5" fmla="*/ 2977710 w 4921834"/>
                      <a:gd name="connsiteY5" fmla="*/ 0 h 5655631"/>
                      <a:gd name="connsiteX6" fmla="*/ 3494502 w 4921834"/>
                      <a:gd name="connsiteY6" fmla="*/ 0 h 5655631"/>
                      <a:gd name="connsiteX7" fmla="*/ 3962076 w 4921834"/>
                      <a:gd name="connsiteY7" fmla="*/ 0 h 5655631"/>
                      <a:gd name="connsiteX8" fmla="*/ 4921834 w 4921834"/>
                      <a:gd name="connsiteY8" fmla="*/ 0 h 5655631"/>
                      <a:gd name="connsiteX9" fmla="*/ 4921834 w 4921834"/>
                      <a:gd name="connsiteY9" fmla="*/ 684960 h 5655631"/>
                      <a:gd name="connsiteX10" fmla="*/ 4921834 w 4921834"/>
                      <a:gd name="connsiteY10" fmla="*/ 1369920 h 5655631"/>
                      <a:gd name="connsiteX11" fmla="*/ 4921834 w 4921834"/>
                      <a:gd name="connsiteY11" fmla="*/ 1941767 h 5655631"/>
                      <a:gd name="connsiteX12" fmla="*/ 4921834 w 4921834"/>
                      <a:gd name="connsiteY12" fmla="*/ 2570170 h 5655631"/>
                      <a:gd name="connsiteX13" fmla="*/ 4921834 w 4921834"/>
                      <a:gd name="connsiteY13" fmla="*/ 3255130 h 5655631"/>
                      <a:gd name="connsiteX14" fmla="*/ 4921834 w 4921834"/>
                      <a:gd name="connsiteY14" fmla="*/ 3713864 h 5655631"/>
                      <a:gd name="connsiteX15" fmla="*/ 4921834 w 4921834"/>
                      <a:gd name="connsiteY15" fmla="*/ 4172599 h 5655631"/>
                      <a:gd name="connsiteX16" fmla="*/ 4921834 w 4921834"/>
                      <a:gd name="connsiteY16" fmla="*/ 4687890 h 5655631"/>
                      <a:gd name="connsiteX17" fmla="*/ 4921834 w 4921834"/>
                      <a:gd name="connsiteY17" fmla="*/ 5655631 h 5655631"/>
                      <a:gd name="connsiteX18" fmla="*/ 4306605 w 4921834"/>
                      <a:gd name="connsiteY18" fmla="*/ 5655631 h 5655631"/>
                      <a:gd name="connsiteX19" fmla="*/ 3691376 w 4921834"/>
                      <a:gd name="connsiteY19" fmla="*/ 5655631 h 5655631"/>
                      <a:gd name="connsiteX20" fmla="*/ 3174583 w 4921834"/>
                      <a:gd name="connsiteY20" fmla="*/ 5655631 h 5655631"/>
                      <a:gd name="connsiteX21" fmla="*/ 2657790 w 4921834"/>
                      <a:gd name="connsiteY21" fmla="*/ 5655631 h 5655631"/>
                      <a:gd name="connsiteX22" fmla="*/ 2091779 w 4921834"/>
                      <a:gd name="connsiteY22" fmla="*/ 5655631 h 5655631"/>
                      <a:gd name="connsiteX23" fmla="*/ 1574987 w 4921834"/>
                      <a:gd name="connsiteY23" fmla="*/ 5655631 h 5655631"/>
                      <a:gd name="connsiteX24" fmla="*/ 1058194 w 4921834"/>
                      <a:gd name="connsiteY24" fmla="*/ 5655631 h 5655631"/>
                      <a:gd name="connsiteX25" fmla="*/ 541402 w 4921834"/>
                      <a:gd name="connsiteY25" fmla="*/ 5655631 h 5655631"/>
                      <a:gd name="connsiteX26" fmla="*/ 0 w 4921834"/>
                      <a:gd name="connsiteY26" fmla="*/ 5655631 h 5655631"/>
                      <a:gd name="connsiteX27" fmla="*/ 0 w 4921834"/>
                      <a:gd name="connsiteY27" fmla="*/ 5196896 h 5655631"/>
                      <a:gd name="connsiteX28" fmla="*/ 0 w 4921834"/>
                      <a:gd name="connsiteY28" fmla="*/ 4568493 h 5655631"/>
                      <a:gd name="connsiteX29" fmla="*/ 0 w 4921834"/>
                      <a:gd name="connsiteY29" fmla="*/ 3826977 h 5655631"/>
                      <a:gd name="connsiteX30" fmla="*/ 0 w 4921834"/>
                      <a:gd name="connsiteY30" fmla="*/ 3085461 h 5655631"/>
                      <a:gd name="connsiteX31" fmla="*/ 0 w 4921834"/>
                      <a:gd name="connsiteY31" fmla="*/ 2343945 h 5655631"/>
                      <a:gd name="connsiteX32" fmla="*/ 0 w 4921834"/>
                      <a:gd name="connsiteY32" fmla="*/ 1772098 h 5655631"/>
                      <a:gd name="connsiteX33" fmla="*/ 0 w 4921834"/>
                      <a:gd name="connsiteY33" fmla="*/ 1087138 h 5655631"/>
                      <a:gd name="connsiteX34" fmla="*/ 0 w 4921834"/>
                      <a:gd name="connsiteY34" fmla="*/ 0 h 565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921834" h="5655631" fill="none" extrusionOk="0">
                        <a:moveTo>
                          <a:pt x="0" y="0"/>
                        </a:moveTo>
                        <a:cubicBezTo>
                          <a:pt x="280318" y="-2442"/>
                          <a:pt x="345221" y="-8552"/>
                          <a:pt x="566011" y="0"/>
                        </a:cubicBezTo>
                        <a:cubicBezTo>
                          <a:pt x="786801" y="8552"/>
                          <a:pt x="959828" y="9507"/>
                          <a:pt x="1181240" y="0"/>
                        </a:cubicBezTo>
                        <a:cubicBezTo>
                          <a:pt x="1402652" y="-9507"/>
                          <a:pt x="1519713" y="18323"/>
                          <a:pt x="1698033" y="0"/>
                        </a:cubicBezTo>
                        <a:cubicBezTo>
                          <a:pt x="1876353" y="-18323"/>
                          <a:pt x="2205904" y="-4042"/>
                          <a:pt x="2362480" y="0"/>
                        </a:cubicBezTo>
                        <a:cubicBezTo>
                          <a:pt x="2519056" y="4042"/>
                          <a:pt x="2732561" y="9057"/>
                          <a:pt x="2977710" y="0"/>
                        </a:cubicBezTo>
                        <a:cubicBezTo>
                          <a:pt x="3222859" y="-9057"/>
                          <a:pt x="3373453" y="23632"/>
                          <a:pt x="3494502" y="0"/>
                        </a:cubicBezTo>
                        <a:cubicBezTo>
                          <a:pt x="3615551" y="-23632"/>
                          <a:pt x="3746187" y="-7007"/>
                          <a:pt x="3962076" y="0"/>
                        </a:cubicBezTo>
                        <a:cubicBezTo>
                          <a:pt x="4177965" y="7007"/>
                          <a:pt x="4511739" y="17201"/>
                          <a:pt x="4921834" y="0"/>
                        </a:cubicBezTo>
                        <a:cubicBezTo>
                          <a:pt x="4910343" y="292317"/>
                          <a:pt x="4910684" y="521444"/>
                          <a:pt x="4921834" y="684960"/>
                        </a:cubicBezTo>
                        <a:cubicBezTo>
                          <a:pt x="4932984" y="848476"/>
                          <a:pt x="4922660" y="1185723"/>
                          <a:pt x="4921834" y="1369920"/>
                        </a:cubicBezTo>
                        <a:cubicBezTo>
                          <a:pt x="4921008" y="1554117"/>
                          <a:pt x="4946253" y="1695366"/>
                          <a:pt x="4921834" y="1941767"/>
                        </a:cubicBezTo>
                        <a:cubicBezTo>
                          <a:pt x="4897415" y="2188168"/>
                          <a:pt x="4921069" y="2386778"/>
                          <a:pt x="4921834" y="2570170"/>
                        </a:cubicBezTo>
                        <a:cubicBezTo>
                          <a:pt x="4922599" y="2753562"/>
                          <a:pt x="4951044" y="3007678"/>
                          <a:pt x="4921834" y="3255130"/>
                        </a:cubicBezTo>
                        <a:cubicBezTo>
                          <a:pt x="4892624" y="3502582"/>
                          <a:pt x="4915676" y="3509346"/>
                          <a:pt x="4921834" y="3713864"/>
                        </a:cubicBezTo>
                        <a:cubicBezTo>
                          <a:pt x="4927992" y="3918382"/>
                          <a:pt x="4939089" y="4055621"/>
                          <a:pt x="4921834" y="4172599"/>
                        </a:cubicBezTo>
                        <a:cubicBezTo>
                          <a:pt x="4904579" y="4289578"/>
                          <a:pt x="4924641" y="4435449"/>
                          <a:pt x="4921834" y="4687890"/>
                        </a:cubicBezTo>
                        <a:cubicBezTo>
                          <a:pt x="4919027" y="4940331"/>
                          <a:pt x="4898780" y="5451441"/>
                          <a:pt x="4921834" y="5655631"/>
                        </a:cubicBezTo>
                        <a:cubicBezTo>
                          <a:pt x="4743830" y="5658285"/>
                          <a:pt x="4437773" y="5654958"/>
                          <a:pt x="4306605" y="5655631"/>
                        </a:cubicBezTo>
                        <a:cubicBezTo>
                          <a:pt x="4175437" y="5656304"/>
                          <a:pt x="3975419" y="5667172"/>
                          <a:pt x="3691376" y="5655631"/>
                        </a:cubicBezTo>
                        <a:cubicBezTo>
                          <a:pt x="3407333" y="5644090"/>
                          <a:pt x="3307597" y="5637662"/>
                          <a:pt x="3174583" y="5655631"/>
                        </a:cubicBezTo>
                        <a:cubicBezTo>
                          <a:pt x="3041569" y="5673600"/>
                          <a:pt x="2771855" y="5630161"/>
                          <a:pt x="2657790" y="5655631"/>
                        </a:cubicBezTo>
                        <a:cubicBezTo>
                          <a:pt x="2543725" y="5681101"/>
                          <a:pt x="2319980" y="5672313"/>
                          <a:pt x="2091779" y="5655631"/>
                        </a:cubicBezTo>
                        <a:cubicBezTo>
                          <a:pt x="1863578" y="5638949"/>
                          <a:pt x="1689192" y="5650201"/>
                          <a:pt x="1574987" y="5655631"/>
                        </a:cubicBezTo>
                        <a:cubicBezTo>
                          <a:pt x="1460782" y="5661061"/>
                          <a:pt x="1301368" y="5649919"/>
                          <a:pt x="1058194" y="5655631"/>
                        </a:cubicBezTo>
                        <a:cubicBezTo>
                          <a:pt x="815020" y="5661343"/>
                          <a:pt x="733671" y="5642033"/>
                          <a:pt x="541402" y="5655631"/>
                        </a:cubicBezTo>
                        <a:cubicBezTo>
                          <a:pt x="349133" y="5669229"/>
                          <a:pt x="227095" y="5643842"/>
                          <a:pt x="0" y="5655631"/>
                        </a:cubicBezTo>
                        <a:cubicBezTo>
                          <a:pt x="13626" y="5468964"/>
                          <a:pt x="-7578" y="5407545"/>
                          <a:pt x="0" y="5196896"/>
                        </a:cubicBezTo>
                        <a:cubicBezTo>
                          <a:pt x="7578" y="4986248"/>
                          <a:pt x="24856" y="4834506"/>
                          <a:pt x="0" y="4568493"/>
                        </a:cubicBezTo>
                        <a:cubicBezTo>
                          <a:pt x="-24856" y="4302480"/>
                          <a:pt x="-21430" y="4033862"/>
                          <a:pt x="0" y="3826977"/>
                        </a:cubicBezTo>
                        <a:cubicBezTo>
                          <a:pt x="21430" y="3620092"/>
                          <a:pt x="-34570" y="3413953"/>
                          <a:pt x="0" y="3085461"/>
                        </a:cubicBezTo>
                        <a:cubicBezTo>
                          <a:pt x="34570" y="2756969"/>
                          <a:pt x="-17542" y="2517970"/>
                          <a:pt x="0" y="2343945"/>
                        </a:cubicBezTo>
                        <a:cubicBezTo>
                          <a:pt x="17542" y="2169920"/>
                          <a:pt x="-27627" y="1955034"/>
                          <a:pt x="0" y="1772098"/>
                        </a:cubicBezTo>
                        <a:cubicBezTo>
                          <a:pt x="27627" y="1589162"/>
                          <a:pt x="29689" y="1377640"/>
                          <a:pt x="0" y="1087138"/>
                        </a:cubicBezTo>
                        <a:cubicBezTo>
                          <a:pt x="-29689" y="796636"/>
                          <a:pt x="23810" y="358121"/>
                          <a:pt x="0" y="0"/>
                        </a:cubicBezTo>
                        <a:close/>
                      </a:path>
                      <a:path w="4921834" h="5655631" stroke="0" extrusionOk="0">
                        <a:moveTo>
                          <a:pt x="0" y="0"/>
                        </a:moveTo>
                        <a:cubicBezTo>
                          <a:pt x="232660" y="-24253"/>
                          <a:pt x="266038" y="-8601"/>
                          <a:pt x="516793" y="0"/>
                        </a:cubicBezTo>
                        <a:cubicBezTo>
                          <a:pt x="767548" y="8601"/>
                          <a:pt x="862883" y="-15514"/>
                          <a:pt x="1082803" y="0"/>
                        </a:cubicBezTo>
                        <a:cubicBezTo>
                          <a:pt x="1302723" y="15514"/>
                          <a:pt x="1613984" y="12753"/>
                          <a:pt x="1747251" y="0"/>
                        </a:cubicBezTo>
                        <a:cubicBezTo>
                          <a:pt x="1880518" y="-12753"/>
                          <a:pt x="2102054" y="22302"/>
                          <a:pt x="2214825" y="0"/>
                        </a:cubicBezTo>
                        <a:cubicBezTo>
                          <a:pt x="2327596" y="-22302"/>
                          <a:pt x="2599830" y="-5419"/>
                          <a:pt x="2731618" y="0"/>
                        </a:cubicBezTo>
                        <a:cubicBezTo>
                          <a:pt x="2863406" y="5419"/>
                          <a:pt x="3070082" y="3414"/>
                          <a:pt x="3199192" y="0"/>
                        </a:cubicBezTo>
                        <a:cubicBezTo>
                          <a:pt x="3328302" y="-3414"/>
                          <a:pt x="3623752" y="-22787"/>
                          <a:pt x="3765203" y="0"/>
                        </a:cubicBezTo>
                        <a:cubicBezTo>
                          <a:pt x="3906654" y="22787"/>
                          <a:pt x="4108356" y="-22956"/>
                          <a:pt x="4281996" y="0"/>
                        </a:cubicBezTo>
                        <a:cubicBezTo>
                          <a:pt x="4455636" y="22956"/>
                          <a:pt x="4643113" y="23229"/>
                          <a:pt x="4921834" y="0"/>
                        </a:cubicBezTo>
                        <a:cubicBezTo>
                          <a:pt x="4950355" y="328272"/>
                          <a:pt x="4887849" y="407593"/>
                          <a:pt x="4921834" y="684960"/>
                        </a:cubicBezTo>
                        <a:cubicBezTo>
                          <a:pt x="4955819" y="962327"/>
                          <a:pt x="4910486" y="1126747"/>
                          <a:pt x="4921834" y="1256807"/>
                        </a:cubicBezTo>
                        <a:cubicBezTo>
                          <a:pt x="4933182" y="1386867"/>
                          <a:pt x="4894770" y="1625405"/>
                          <a:pt x="4921834" y="1828654"/>
                        </a:cubicBezTo>
                        <a:cubicBezTo>
                          <a:pt x="4948898" y="2031903"/>
                          <a:pt x="4897789" y="2278684"/>
                          <a:pt x="4921834" y="2457057"/>
                        </a:cubicBezTo>
                        <a:cubicBezTo>
                          <a:pt x="4945879" y="2635430"/>
                          <a:pt x="4926957" y="2806274"/>
                          <a:pt x="4921834" y="3028905"/>
                        </a:cubicBezTo>
                        <a:cubicBezTo>
                          <a:pt x="4916711" y="3251536"/>
                          <a:pt x="4936970" y="3394822"/>
                          <a:pt x="4921834" y="3657308"/>
                        </a:cubicBezTo>
                        <a:cubicBezTo>
                          <a:pt x="4906698" y="3919794"/>
                          <a:pt x="4929065" y="4041606"/>
                          <a:pt x="4921834" y="4172599"/>
                        </a:cubicBezTo>
                        <a:cubicBezTo>
                          <a:pt x="4914603" y="4303592"/>
                          <a:pt x="4923302" y="4671124"/>
                          <a:pt x="4921834" y="4914115"/>
                        </a:cubicBezTo>
                        <a:cubicBezTo>
                          <a:pt x="4920366" y="5157106"/>
                          <a:pt x="4928060" y="5487313"/>
                          <a:pt x="4921834" y="5655631"/>
                        </a:cubicBezTo>
                        <a:cubicBezTo>
                          <a:pt x="4690224" y="5638010"/>
                          <a:pt x="4518946" y="5648888"/>
                          <a:pt x="4306605" y="5655631"/>
                        </a:cubicBezTo>
                        <a:cubicBezTo>
                          <a:pt x="4094264" y="5662374"/>
                          <a:pt x="3954979" y="5656998"/>
                          <a:pt x="3691376" y="5655631"/>
                        </a:cubicBezTo>
                        <a:cubicBezTo>
                          <a:pt x="3427773" y="5654264"/>
                          <a:pt x="3313188" y="5629189"/>
                          <a:pt x="3026928" y="5655631"/>
                        </a:cubicBezTo>
                        <a:cubicBezTo>
                          <a:pt x="2740668" y="5682073"/>
                          <a:pt x="2698238" y="5671832"/>
                          <a:pt x="2510135" y="5655631"/>
                        </a:cubicBezTo>
                        <a:cubicBezTo>
                          <a:pt x="2322032" y="5639430"/>
                          <a:pt x="2137827" y="5675621"/>
                          <a:pt x="1944124" y="5655631"/>
                        </a:cubicBezTo>
                        <a:cubicBezTo>
                          <a:pt x="1750421" y="5635641"/>
                          <a:pt x="1640807" y="5670950"/>
                          <a:pt x="1378114" y="5655631"/>
                        </a:cubicBezTo>
                        <a:cubicBezTo>
                          <a:pt x="1115421" y="5640313"/>
                          <a:pt x="1073910" y="5652294"/>
                          <a:pt x="812103" y="5655631"/>
                        </a:cubicBezTo>
                        <a:cubicBezTo>
                          <a:pt x="550296" y="5658968"/>
                          <a:pt x="218379" y="5618217"/>
                          <a:pt x="0" y="5655631"/>
                        </a:cubicBezTo>
                        <a:cubicBezTo>
                          <a:pt x="5821" y="5524200"/>
                          <a:pt x="-16372" y="5358227"/>
                          <a:pt x="0" y="5083784"/>
                        </a:cubicBezTo>
                        <a:cubicBezTo>
                          <a:pt x="16372" y="4809341"/>
                          <a:pt x="-20026" y="4607063"/>
                          <a:pt x="0" y="4342268"/>
                        </a:cubicBezTo>
                        <a:cubicBezTo>
                          <a:pt x="20026" y="4077473"/>
                          <a:pt x="-11564" y="4006418"/>
                          <a:pt x="0" y="3770421"/>
                        </a:cubicBezTo>
                        <a:cubicBezTo>
                          <a:pt x="11564" y="3534424"/>
                          <a:pt x="27258" y="3250885"/>
                          <a:pt x="0" y="3085461"/>
                        </a:cubicBezTo>
                        <a:cubicBezTo>
                          <a:pt x="-27258" y="2920037"/>
                          <a:pt x="-25020" y="2704152"/>
                          <a:pt x="0" y="2400501"/>
                        </a:cubicBezTo>
                        <a:cubicBezTo>
                          <a:pt x="25020" y="2096850"/>
                          <a:pt x="12822" y="1920188"/>
                          <a:pt x="0" y="1658985"/>
                        </a:cubicBezTo>
                        <a:cubicBezTo>
                          <a:pt x="-12822" y="1397782"/>
                          <a:pt x="-20046" y="1331121"/>
                          <a:pt x="0" y="1030582"/>
                        </a:cubicBezTo>
                        <a:cubicBezTo>
                          <a:pt x="20046" y="730043"/>
                          <a:pt x="-1418" y="757779"/>
                          <a:pt x="0" y="571847"/>
                        </a:cubicBezTo>
                        <a:cubicBezTo>
                          <a:pt x="1418" y="385915"/>
                          <a:pt x="-21104" y="1879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ENGLISH</a:t>
            </a:r>
            <a:r>
              <a:rPr lang="en-US" sz="2400" dirty="0">
                <a:solidFill>
                  <a:schemeClr val="tx1"/>
                </a:solidFill>
              </a:rPr>
              <a:t>:  8  credits  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SOCIAL STUDIES</a:t>
            </a:r>
            <a:r>
              <a:rPr lang="en-US" sz="2400" dirty="0">
                <a:solidFill>
                  <a:schemeClr val="tx1"/>
                </a:solidFill>
              </a:rPr>
              <a:t>:  8 credits  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SCIENCE</a:t>
            </a:r>
            <a:r>
              <a:rPr lang="en-US" sz="2400" dirty="0">
                <a:solidFill>
                  <a:schemeClr val="tx1"/>
                </a:solidFill>
              </a:rPr>
              <a:t>:  6 credits  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MATH</a:t>
            </a:r>
            <a:r>
              <a:rPr lang="en-US" sz="2400" dirty="0">
                <a:solidFill>
                  <a:schemeClr val="tx1"/>
                </a:solidFill>
              </a:rPr>
              <a:t>:  7 credits </a:t>
            </a:r>
            <a:r>
              <a:rPr lang="en-US" sz="2400" dirty="0">
                <a:solidFill>
                  <a:schemeClr val="tx1"/>
                </a:solidFill>
                <a:sym typeface="Wingdings"/>
              </a:rPr>
              <a:t>  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PHYSICAL EDUCATION</a:t>
            </a:r>
            <a:r>
              <a:rPr lang="en-US" sz="2400" dirty="0">
                <a:solidFill>
                  <a:schemeClr val="tx1"/>
                </a:solidFill>
              </a:rPr>
              <a:t>:  2 credits  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HEALTH</a:t>
            </a:r>
            <a:r>
              <a:rPr lang="en-US" sz="2400" dirty="0">
                <a:solidFill>
                  <a:schemeClr val="tx1"/>
                </a:solidFill>
              </a:rPr>
              <a:t>:  1 credit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FINE ARTS</a:t>
            </a:r>
            <a:r>
              <a:rPr lang="en-US" sz="2400" dirty="0">
                <a:solidFill>
                  <a:schemeClr val="tx1"/>
                </a:solidFill>
              </a:rPr>
              <a:t>:  2 credits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PERSONAL FINANCE</a:t>
            </a:r>
            <a:r>
              <a:rPr lang="en-US" sz="2400" dirty="0">
                <a:solidFill>
                  <a:schemeClr val="tx1"/>
                </a:solidFill>
              </a:rPr>
              <a:t>:  1 credit</a:t>
            </a:r>
          </a:p>
          <a:p>
            <a:pPr marL="127000" indent="0">
              <a:lnSpc>
                <a:spcPct val="150000"/>
              </a:lnSpc>
              <a:buFont typeface="Wingdings 3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>
                <a:solidFill>
                  <a:schemeClr val="tx1"/>
                </a:solidFill>
              </a:rPr>
              <a:t>ELECTIVES</a:t>
            </a:r>
            <a:r>
              <a:rPr lang="en-US" sz="2400" dirty="0">
                <a:solidFill>
                  <a:schemeClr val="tx1"/>
                </a:solidFill>
              </a:rPr>
              <a:t>:  10 credits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en-US" b="1" i="1" dirty="0">
                <a:solidFill>
                  <a:srgbClr val="FF0000"/>
                </a:solidFill>
              </a:rPr>
              <a:t>                     		     </a:t>
            </a:r>
            <a:r>
              <a:rPr lang="en-US" sz="2400" b="1" i="1" u="sng" dirty="0">
                <a:solidFill>
                  <a:srgbClr val="C00000"/>
                </a:solidFill>
              </a:rPr>
              <a:t>TOTAL</a:t>
            </a:r>
            <a:r>
              <a:rPr lang="en-US" sz="2400" b="1" i="1" dirty="0">
                <a:solidFill>
                  <a:srgbClr val="C00000"/>
                </a:solidFill>
              </a:rPr>
              <a:t> = 45 credits</a:t>
            </a:r>
          </a:p>
        </p:txBody>
      </p:sp>
    </p:spTree>
    <p:extLst>
      <p:ext uri="{BB962C8B-B14F-4D97-AF65-F5344CB8AC3E}">
        <p14:creationId xmlns:p14="http://schemas.microsoft.com/office/powerpoint/2010/main" val="6586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289" y="197729"/>
            <a:ext cx="6119976" cy="87569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Progression of Core Classes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556857"/>
              </p:ext>
            </p:extLst>
          </p:nvPr>
        </p:nvGraphicFramePr>
        <p:xfrm>
          <a:off x="179613" y="914400"/>
          <a:ext cx="11890980" cy="55143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8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Year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English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Science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Social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Math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84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22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English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Earth &amp; Space Science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Social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Interm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. Algebra </a:t>
                      </a:r>
                      <a:r>
                        <a:rPr lang="en-US" sz="2200" i="1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Geometry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84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2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English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American 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Geometry  </a:t>
                      </a:r>
                      <a:r>
                        <a:rPr lang="en-US" sz="2200" i="1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Algebra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84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22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English 11*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Geography* &amp;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World History*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Algebra 2  </a:t>
                      </a:r>
                      <a:r>
                        <a:rPr lang="en-US" sz="2200" i="1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Math Elective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84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22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English 12*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+ English Elective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Economics*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i="1" baseline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Civics*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2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Options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Chemistry* </a:t>
                      </a:r>
                      <a:r>
                        <a:rPr lang="en-US" sz="2200" i="1" u="sng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Physics*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(11th or 12th)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Intro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to Stats</a:t>
                      </a:r>
                    </a:p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i="1" baseline="0" dirty="0">
                          <a:solidFill>
                            <a:schemeClr val="tx1"/>
                          </a:solidFill>
                        </a:rPr>
                        <a:t>(Before 12</a:t>
                      </a:r>
                      <a:r>
                        <a:rPr lang="en-US" sz="2000" i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i="1" baseline="0" dirty="0">
                          <a:solidFill>
                            <a:schemeClr val="tx1"/>
                          </a:solidFill>
                        </a:rPr>
                        <a:t> recommended)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6594" y="6396335"/>
            <a:ext cx="263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/>
              <a:t> = CITS courses avail. </a:t>
            </a:r>
          </a:p>
        </p:txBody>
      </p:sp>
    </p:spTree>
    <p:extLst>
      <p:ext uri="{BB962C8B-B14F-4D97-AF65-F5344CB8AC3E}">
        <p14:creationId xmlns:p14="http://schemas.microsoft.com/office/powerpoint/2010/main" val="115997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11" y="449062"/>
            <a:ext cx="5517931" cy="79115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Pass class, stay on track!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57FBB9-B298-3AEE-4552-487722DAAA58}"/>
              </a:ext>
            </a:extLst>
          </p:cNvPr>
          <p:cNvSpPr txBox="1">
            <a:spLocks/>
          </p:cNvSpPr>
          <p:nvPr/>
        </p:nvSpPr>
        <p:spPr>
          <a:xfrm>
            <a:off x="4696690" y="1361208"/>
            <a:ext cx="7190509" cy="5225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b="1" i="1" u="sng" dirty="0">
                <a:solidFill>
                  <a:schemeClr val="tx1"/>
                </a:solidFill>
              </a:rPr>
              <a:t>No</a:t>
            </a:r>
            <a:r>
              <a:rPr lang="en-US" sz="2600" dirty="0">
                <a:solidFill>
                  <a:schemeClr val="tx1"/>
                </a:solidFill>
              </a:rPr>
              <a:t> credit received for semester “</a:t>
            </a:r>
            <a:r>
              <a:rPr lang="en-US" sz="2600" b="1" i="1" dirty="0">
                <a:solidFill>
                  <a:schemeClr val="tx1"/>
                </a:solidFill>
              </a:rPr>
              <a:t>F</a:t>
            </a:r>
            <a:r>
              <a:rPr lang="en-US" sz="2600" i="1" dirty="0">
                <a:solidFill>
                  <a:schemeClr val="tx1"/>
                </a:solidFill>
              </a:rPr>
              <a:t>”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2600" dirty="0">
                <a:solidFill>
                  <a:schemeClr val="tx1"/>
                </a:solidFill>
              </a:rPr>
              <a:t> Need to make up required courses! </a:t>
            </a:r>
          </a:p>
          <a:p>
            <a:pPr marL="457200" lvl="1" indent="0">
              <a:lnSpc>
                <a:spcPct val="110000"/>
              </a:lnSpc>
              <a:buFont typeface="Wingdings 3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200000"/>
              </a:lnSpc>
              <a:buFont typeface="Wingdings 3" charset="2"/>
              <a:buNone/>
            </a:pPr>
            <a:r>
              <a:rPr lang="en-US" sz="2600" u="sng" dirty="0">
                <a:solidFill>
                  <a:schemeClr val="tx1"/>
                </a:solidFill>
              </a:rPr>
              <a:t>Required courses taken in 9</a:t>
            </a:r>
            <a:r>
              <a:rPr lang="en-US" sz="2600" u="sng" baseline="30000" dirty="0">
                <a:solidFill>
                  <a:schemeClr val="tx1"/>
                </a:solidFill>
              </a:rPr>
              <a:t>th</a:t>
            </a:r>
            <a:r>
              <a:rPr lang="en-US" sz="2600" u="sng" dirty="0">
                <a:solidFill>
                  <a:schemeClr val="tx1"/>
                </a:solidFill>
              </a:rPr>
              <a:t> grade:</a:t>
            </a:r>
          </a:p>
          <a:p>
            <a:pPr marL="914400" lvl="2" indent="0">
              <a:lnSpc>
                <a:spcPct val="150000"/>
              </a:lnSpc>
              <a:buFont typeface="Wingdings 3" charset="2"/>
              <a:buNone/>
            </a:pPr>
            <a:r>
              <a:rPr lang="en-US" sz="2400" i="1" dirty="0">
                <a:solidFill>
                  <a:schemeClr val="tx1"/>
                </a:solidFill>
              </a:rPr>
              <a:t>English 9		Earth &amp; Space Science 9</a:t>
            </a:r>
          </a:p>
          <a:p>
            <a:pPr marL="914400" lvl="2" indent="0">
              <a:lnSpc>
                <a:spcPct val="150000"/>
              </a:lnSpc>
              <a:buFont typeface="Wingdings 3" charset="2"/>
              <a:buNone/>
            </a:pPr>
            <a:r>
              <a:rPr lang="en-US" sz="2400" i="1" dirty="0">
                <a:solidFill>
                  <a:schemeClr val="tx1"/>
                </a:solidFill>
              </a:rPr>
              <a:t>Social 9		</a:t>
            </a:r>
            <a:r>
              <a:rPr lang="en-US" sz="2400" i="1" dirty="0" err="1">
                <a:solidFill>
                  <a:schemeClr val="tx1"/>
                </a:solidFill>
              </a:rPr>
              <a:t>Interm</a:t>
            </a:r>
            <a:r>
              <a:rPr lang="en-US" sz="2400" i="1" dirty="0">
                <a:solidFill>
                  <a:schemeClr val="tx1"/>
                </a:solidFill>
              </a:rPr>
              <a:t>. Algebra / Geometry</a:t>
            </a:r>
          </a:p>
          <a:p>
            <a:pPr marL="914400" lvl="2" indent="0">
              <a:lnSpc>
                <a:spcPct val="150000"/>
              </a:lnSpc>
              <a:buFont typeface="Wingdings 3" charset="2"/>
              <a:buNone/>
            </a:pPr>
            <a:r>
              <a:rPr lang="en-US" sz="2400" i="1" dirty="0">
                <a:solidFill>
                  <a:schemeClr val="tx1"/>
                </a:solidFill>
              </a:rPr>
              <a:t>Health 9		</a:t>
            </a:r>
            <a:r>
              <a:rPr lang="en-US" sz="2400" i="1" dirty="0" err="1">
                <a:solidFill>
                  <a:schemeClr val="tx1"/>
                </a:solidFill>
              </a:rPr>
              <a:t>Phy</a:t>
            </a:r>
            <a:r>
              <a:rPr lang="en-US" sz="2400" i="1" dirty="0">
                <a:solidFill>
                  <a:schemeClr val="tx1"/>
                </a:solidFill>
              </a:rPr>
              <a:t>. Ed 9</a:t>
            </a:r>
          </a:p>
          <a:p>
            <a:pPr marL="914400" lvl="2" indent="0">
              <a:lnSpc>
                <a:spcPct val="150000"/>
              </a:lnSpc>
              <a:buFont typeface="Wingdings 3" charset="2"/>
              <a:buNone/>
            </a:pPr>
            <a:endParaRPr lang="en-US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30809-E43F-6D2D-6D35-E2E622D0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4" y="1226288"/>
            <a:ext cx="4223784" cy="563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15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25AF8-58F3-2D9E-65FF-BF58DDB6BF70}"/>
              </a:ext>
            </a:extLst>
          </p:cNvPr>
          <p:cNvSpPr txBox="1">
            <a:spLocks/>
          </p:cNvSpPr>
          <p:nvPr/>
        </p:nvSpPr>
        <p:spPr>
          <a:xfrm>
            <a:off x="3053443" y="608707"/>
            <a:ext cx="8869266" cy="607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What if my child fails a high school class?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3098B2-9188-9EF6-EF31-65CAE433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720" y="1935580"/>
            <a:ext cx="7918148" cy="44933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Summer School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Retake required courses the next year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</a:rPr>
              <a:t> Aitkin Alternative (ALT) School</a:t>
            </a:r>
          </a:p>
          <a:p>
            <a:pPr lvl="1">
              <a:lnSpc>
                <a:spcPct val="150000"/>
              </a:lnSpc>
              <a:buFont typeface="Courier New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in addition to regular high school schedule</a:t>
            </a:r>
          </a:p>
          <a:p>
            <a:pPr lvl="1">
              <a:lnSpc>
                <a:spcPct val="150000"/>
              </a:lnSpc>
              <a:buFont typeface="Courier New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Mondays/Tuesdays @ 3:30-6:00pm</a:t>
            </a:r>
          </a:p>
        </p:txBody>
      </p:sp>
    </p:spTree>
    <p:extLst>
      <p:ext uri="{BB962C8B-B14F-4D97-AF65-F5344CB8AC3E}">
        <p14:creationId xmlns:p14="http://schemas.microsoft.com/office/powerpoint/2010/main" val="196445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540" y="386000"/>
            <a:ext cx="6946030" cy="92779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Building Your High School Transcript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948" y="2155037"/>
            <a:ext cx="6238164" cy="4411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u="sng" dirty="0">
                <a:solidFill>
                  <a:schemeClr val="tx1"/>
                </a:solidFill>
              </a:rPr>
              <a:t>Grade Point Average (GPA)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GPA determined by letter grades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GPA impacts future opportunities:</a:t>
            </a:r>
          </a:p>
          <a:p>
            <a:pPr lvl="1"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  <a:sym typeface="Wingdings"/>
              </a:rPr>
              <a:t>College-level Classes</a:t>
            </a:r>
          </a:p>
          <a:p>
            <a:pPr lvl="2">
              <a:buFont typeface="Courier New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CIS &amp; PSEO</a:t>
            </a:r>
          </a:p>
          <a:p>
            <a:pPr lvl="1"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Graduating with Honors/Highest Honors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			3.5-3.74 GPA / 3.75-4.0 GPA</a:t>
            </a:r>
            <a:endParaRPr lang="en-US" sz="1000" dirty="0">
              <a:solidFill>
                <a:schemeClr val="tx1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College Scholarships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CCD86C-4444-6A44-8066-68203DBFAB7D}"/>
              </a:ext>
            </a:extLst>
          </p:cNvPr>
          <p:cNvSpPr txBox="1">
            <a:spLocks/>
          </p:cNvSpPr>
          <p:nvPr/>
        </p:nvSpPr>
        <p:spPr>
          <a:xfrm>
            <a:off x="583096" y="1155546"/>
            <a:ext cx="5049078" cy="332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Why care about your transcript?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All courses taken in 9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-12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 grade are posted on it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Employers will request it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College Admissions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55E9D-67B8-6C3F-0820-416DAE4D8FC3}"/>
              </a:ext>
            </a:extLst>
          </p:cNvPr>
          <p:cNvSpPr txBox="1"/>
          <p:nvPr/>
        </p:nvSpPr>
        <p:spPr>
          <a:xfrm>
            <a:off x="1480752" y="4900068"/>
            <a:ext cx="3847381" cy="1684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/>
              <a:t>A = 4.0		D = 1.0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B  = 3.0		F  = 0.0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 = 2.0</a:t>
            </a:r>
          </a:p>
        </p:txBody>
      </p:sp>
    </p:spTree>
    <p:extLst>
      <p:ext uri="{BB962C8B-B14F-4D97-AF65-F5344CB8AC3E}">
        <p14:creationId xmlns:p14="http://schemas.microsoft.com/office/powerpoint/2010/main" val="3910182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{2A40D779-61A3-F641-AE12-242EC3FB28B8}tf10001069</Template>
  <TotalTime>2276</TotalTime>
  <Words>842</Words>
  <Application>Microsoft Macintosh PowerPoint</Application>
  <PresentationFormat>Widescreen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Britannic Bold</vt:lpstr>
      <vt:lpstr>Calibri</vt:lpstr>
      <vt:lpstr>Century Gothic</vt:lpstr>
      <vt:lpstr>Courier New</vt:lpstr>
      <vt:lpstr>Times New Roman</vt:lpstr>
      <vt:lpstr>Wingdings 3</vt:lpstr>
      <vt:lpstr>Wisp</vt:lpstr>
      <vt:lpstr>Gearing up for 9th Grade!</vt:lpstr>
      <vt:lpstr>Course Registration</vt:lpstr>
      <vt:lpstr>Registration Handbook</vt:lpstr>
      <vt:lpstr>Class &amp; Grading Differences</vt:lpstr>
      <vt:lpstr>Graduation Credit Requirements</vt:lpstr>
      <vt:lpstr>Progression of Core Classes</vt:lpstr>
      <vt:lpstr>Pass class, stay on track!</vt:lpstr>
      <vt:lpstr>PowerPoint Presentation</vt:lpstr>
      <vt:lpstr>Building Your High School Transcript</vt:lpstr>
      <vt:lpstr>Special Notes about HS</vt:lpstr>
      <vt:lpstr>Looking Beyond High School</vt:lpstr>
      <vt:lpstr>Questions?</vt:lpstr>
    </vt:vector>
  </TitlesOfParts>
  <Company>ISD 1 Aitkin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for 9th Grade</dc:title>
  <dc:creator>Samantha Croatt</dc:creator>
  <cp:lastModifiedBy>Microsoft Office User</cp:lastModifiedBy>
  <cp:revision>70</cp:revision>
  <cp:lastPrinted>2024-03-07T19:10:25Z</cp:lastPrinted>
  <dcterms:created xsi:type="dcterms:W3CDTF">2016-02-29T21:25:04Z</dcterms:created>
  <dcterms:modified xsi:type="dcterms:W3CDTF">2024-03-08T00:45:19Z</dcterms:modified>
</cp:coreProperties>
</file>